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7"/>
  </p:notesMasterIdLst>
  <p:sldIdLst>
    <p:sldId id="259" r:id="rId3"/>
    <p:sldId id="260" r:id="rId4"/>
    <p:sldId id="320" r:id="rId5"/>
    <p:sldId id="376" r:id="rId6"/>
    <p:sldId id="371" r:id="rId7"/>
    <p:sldId id="372" r:id="rId8"/>
    <p:sldId id="373" r:id="rId9"/>
    <p:sldId id="374" r:id="rId10"/>
    <p:sldId id="375" r:id="rId11"/>
    <p:sldId id="377" r:id="rId12"/>
    <p:sldId id="327" r:id="rId13"/>
    <p:sldId id="378" r:id="rId14"/>
    <p:sldId id="379" r:id="rId15"/>
    <p:sldId id="331" r:id="rId16"/>
    <p:sldId id="380" r:id="rId17"/>
    <p:sldId id="332" r:id="rId18"/>
    <p:sldId id="385" r:id="rId19"/>
    <p:sldId id="333" r:id="rId20"/>
    <p:sldId id="387" r:id="rId21"/>
    <p:sldId id="334" r:id="rId22"/>
    <p:sldId id="381" r:id="rId23"/>
    <p:sldId id="383" r:id="rId24"/>
    <p:sldId id="384" r:id="rId25"/>
    <p:sldId id="386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68FF084-A640-7A47-B87C-8E8ADF2AE38E}">
          <p14:sldIdLst>
            <p14:sldId id="259"/>
            <p14:sldId id="260"/>
            <p14:sldId id="320"/>
            <p14:sldId id="376"/>
            <p14:sldId id="371"/>
            <p14:sldId id="372"/>
            <p14:sldId id="373"/>
            <p14:sldId id="374"/>
            <p14:sldId id="375"/>
            <p14:sldId id="377"/>
            <p14:sldId id="327"/>
            <p14:sldId id="378"/>
            <p14:sldId id="379"/>
            <p14:sldId id="331"/>
            <p14:sldId id="380"/>
            <p14:sldId id="332"/>
            <p14:sldId id="385"/>
            <p14:sldId id="333"/>
            <p14:sldId id="387"/>
            <p14:sldId id="334"/>
            <p14:sldId id="381"/>
            <p14:sldId id="383"/>
            <p14:sldId id="384"/>
            <p14:sldId id="386"/>
          </p14:sldIdLst>
        </p14:section>
        <p14:section name="无标题节" id="{55784F99-31D1-7B4C-BCEF-2C694B64509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8403"/>
    <a:srgbClr val="34A509"/>
    <a:srgbClr val="A01761"/>
    <a:srgbClr val="DF0A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918" autoAdjust="0"/>
    <p:restoredTop sz="94666"/>
  </p:normalViewPr>
  <p:slideViewPr>
    <p:cSldViewPr snapToGrid="0" snapToObjects="1">
      <p:cViewPr>
        <p:scale>
          <a:sx n="50" d="100"/>
          <a:sy n="50" d="100"/>
        </p:scale>
        <p:origin x="1324" y="10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14B7F-F836-7B43-BED4-F08362FABF4E}" type="datetimeFigureOut">
              <a:rPr kumimoji="1" lang="zh-CN" altLang="en-US" smtClean="0"/>
              <a:t>2023/12/25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E3258F-F022-364E-A186-CDF03B8357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404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charset="-122"/>
              </a:rPr>
              <a:t>算术逻辑部件：</a:t>
            </a:r>
            <a:r>
              <a:rPr lang="en-US" altLang="zh-CN">
                <a:ea typeface="宋体" charset="-122"/>
              </a:rPr>
              <a:t>Arithmetic Logic Unit </a:t>
            </a:r>
          </a:p>
        </p:txBody>
      </p:sp>
    </p:spTree>
    <p:extLst>
      <p:ext uri="{BB962C8B-B14F-4D97-AF65-F5344CB8AC3E}">
        <p14:creationId xmlns:p14="http://schemas.microsoft.com/office/powerpoint/2010/main" val="1823408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440B7-0218-5346-8BA0-30614883D43E}" type="datetimeFigureOut">
              <a:rPr kumimoji="1" lang="zh-CN" altLang="en-US" smtClean="0"/>
              <a:t>2023/12/25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6DCA-0120-DD4A-9C11-1583C86A61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5623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440B7-0218-5346-8BA0-30614883D43E}" type="datetimeFigureOut">
              <a:rPr kumimoji="1" lang="zh-CN" altLang="en-US" smtClean="0"/>
              <a:t>2023/12/25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6DCA-0120-DD4A-9C11-1583C86A61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0641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440B7-0218-5346-8BA0-30614883D43E}" type="datetimeFigureOut">
              <a:rPr kumimoji="1" lang="zh-CN" altLang="en-US" smtClean="0"/>
              <a:t>2023/12/25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6DCA-0120-DD4A-9C11-1583C86A61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23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B2D23C2-829F-4051-9879-7557B87B34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AA6383-565C-4EF1-B4D4-485378673A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42C13DA-D9BC-431D-A8E6-ED6E57445E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20CDA9-EA83-4648-B44A-505B93BA790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B2D23C2-829F-4051-9879-7557B87B34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AA6383-565C-4EF1-B4D4-485378673A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42C13DA-D9BC-431D-A8E6-ED6E57445E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8F3BC-61C3-1C4C-A720-68BB4A07164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B2D23C2-829F-4051-9879-7557B87B34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AA6383-565C-4EF1-B4D4-485378673A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42C13DA-D9BC-431D-A8E6-ED6E57445E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325138-4E09-F04F-98BF-E84E695B478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4417" y="836613"/>
            <a:ext cx="5384800" cy="52181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12417" y="836613"/>
            <a:ext cx="5384800" cy="52181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2D23C2-829F-4051-9879-7557B87B34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AA6383-565C-4EF1-B4D4-485378673A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2C13DA-D9BC-431D-A8E6-ED6E57445E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BB496E-2DD8-404B-84BD-37551BE40D5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B2D23C2-829F-4051-9879-7557B87B34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7AA6383-565C-4EF1-B4D4-485378673A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42C13DA-D9BC-431D-A8E6-ED6E57445E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5B33BA-C589-3B47-B368-D55770FA7E0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B2D23C2-829F-4051-9879-7557B87B34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7AA6383-565C-4EF1-B4D4-485378673A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42C13DA-D9BC-431D-A8E6-ED6E57445E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2360CB-1AB3-0A4E-837E-E66FCC096B9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B2D23C2-829F-4051-9879-7557B87B34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7AA6383-565C-4EF1-B4D4-485378673A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42C13DA-D9BC-431D-A8E6-ED6E57445E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80CDC4-50A4-644B-BBF4-B19CFC0F1F4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2D23C2-829F-4051-9879-7557B87B34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AA6383-565C-4EF1-B4D4-485378673A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2C13DA-D9BC-431D-A8E6-ED6E57445E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D18BE-EAD6-CA4E-9F2D-E62C6BF5719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440B7-0218-5346-8BA0-30614883D43E}" type="datetimeFigureOut">
              <a:rPr kumimoji="1" lang="zh-CN" altLang="en-US" smtClean="0"/>
              <a:t>2023/12/25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6DCA-0120-DD4A-9C11-1583C86A61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6680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2D23C2-829F-4051-9879-7557B87B34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AA6383-565C-4EF1-B4D4-485378673A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2C13DA-D9BC-431D-A8E6-ED6E57445E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14FD63-49C5-B54F-BA15-6CC94343A1C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B2D23C2-829F-4051-9879-7557B87B34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AA6383-565C-4EF1-B4D4-485378673A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42C13DA-D9BC-431D-A8E6-ED6E57445E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AE868C-97F3-5148-8FE1-318BFD62008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51900" y="188913"/>
            <a:ext cx="2745317" cy="58658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188913"/>
            <a:ext cx="8039100" cy="58658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B2D23C2-829F-4051-9879-7557B87B34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AA6383-565C-4EF1-B4D4-485378673A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42C13DA-D9BC-431D-A8E6-ED6E57445E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C0C10-DB82-DF44-8C15-04BFD261810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440B7-0218-5346-8BA0-30614883D43E}" type="datetimeFigureOut">
              <a:rPr kumimoji="1" lang="zh-CN" altLang="en-US" smtClean="0"/>
              <a:t>2023/12/25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6DCA-0120-DD4A-9C11-1583C86A61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2352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440B7-0218-5346-8BA0-30614883D43E}" type="datetimeFigureOut">
              <a:rPr kumimoji="1" lang="zh-CN" altLang="en-US" smtClean="0"/>
              <a:t>2023/12/25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6DCA-0120-DD4A-9C11-1583C86A61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9134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440B7-0218-5346-8BA0-30614883D43E}" type="datetimeFigureOut">
              <a:rPr kumimoji="1" lang="zh-CN" altLang="en-US" smtClean="0"/>
              <a:t>2023/12/25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6DCA-0120-DD4A-9C11-1583C86A61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8542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440B7-0218-5346-8BA0-30614883D43E}" type="datetimeFigureOut">
              <a:rPr kumimoji="1" lang="zh-CN" altLang="en-US" smtClean="0"/>
              <a:t>2023/12/25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6DCA-0120-DD4A-9C11-1583C86A61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3931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440B7-0218-5346-8BA0-30614883D43E}" type="datetimeFigureOut">
              <a:rPr kumimoji="1" lang="zh-CN" altLang="en-US" smtClean="0"/>
              <a:t>2023/12/25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6DCA-0120-DD4A-9C11-1583C86A61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4436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440B7-0218-5346-8BA0-30614883D43E}" type="datetimeFigureOut">
              <a:rPr kumimoji="1" lang="zh-CN" altLang="en-US" smtClean="0"/>
              <a:t>2023/12/25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6DCA-0120-DD4A-9C11-1583C86A61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7525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440B7-0218-5346-8BA0-30614883D43E}" type="datetimeFigureOut">
              <a:rPr kumimoji="1" lang="zh-CN" altLang="en-US" smtClean="0"/>
              <a:t>2023/12/25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6DCA-0120-DD4A-9C11-1583C86A61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6662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440B7-0218-5346-8BA0-30614883D43E}" type="datetimeFigureOut">
              <a:rPr kumimoji="1" lang="zh-CN" altLang="en-US" smtClean="0"/>
              <a:t>2023/12/25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26DCA-0120-DD4A-9C11-1583C86A61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853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88914"/>
            <a:ext cx="109728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7" y="836613"/>
            <a:ext cx="10972800" cy="521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8B2D23C2-829F-4051-9879-7557B87B34B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7AA6383-565C-4EF1-B4D4-485378673AE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42C13DA-D9BC-431D-A8E6-ED6E57445E8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5CB6DFD-D77E-2D45-98CA-CD9A9EEC5773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431800" y="692150"/>
            <a:ext cx="1132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34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3300"/>
          </a:solidFill>
          <a:latin typeface="+mj-lt"/>
          <a:ea typeface="黑体" panose="02010609060101010101" pitchFamily="49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3300"/>
          </a:solidFill>
          <a:latin typeface="Arial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3300"/>
          </a:solidFill>
          <a:latin typeface="Arial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3300"/>
          </a:solidFill>
          <a:latin typeface="Arial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3300"/>
          </a:solidFill>
          <a:latin typeface="Arial" charset="0"/>
          <a:ea typeface="黑体" panose="020106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rgbClr val="CC3300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rgbClr val="CC3300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rgbClr val="CC3300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rgbClr val="CC3300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lnSpc>
          <a:spcPct val="115000"/>
        </a:lnSpc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15000"/>
        </a:lnSpc>
        <a:spcBef>
          <a:spcPct val="20000"/>
        </a:spcBef>
        <a:spcAft>
          <a:spcPct val="0"/>
        </a:spcAft>
        <a:buChar char="–"/>
        <a:defRPr sz="2000" b="1">
          <a:solidFill>
            <a:srgbClr val="0000CC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15000"/>
        </a:lnSpc>
        <a:spcBef>
          <a:spcPct val="20000"/>
        </a:spcBef>
        <a:spcAft>
          <a:spcPct val="0"/>
        </a:spcAft>
        <a:buChar char="•"/>
        <a:defRPr sz="2400" b="1">
          <a:solidFill>
            <a:srgbClr val="006600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15000"/>
        </a:lnSpc>
        <a:spcBef>
          <a:spcPct val="20000"/>
        </a:spcBef>
        <a:spcAft>
          <a:spcPct val="0"/>
        </a:spcAft>
        <a:buChar char="–"/>
        <a:defRPr sz="1600" b="1">
          <a:solidFill>
            <a:srgbClr val="CC3300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115000"/>
        </a:lnSpc>
        <a:spcBef>
          <a:spcPct val="20000"/>
        </a:spcBef>
        <a:spcAft>
          <a:spcPct val="0"/>
        </a:spcAft>
        <a:buChar char="»"/>
        <a:defRPr sz="1500" b="1">
          <a:solidFill>
            <a:srgbClr val="996600"/>
          </a:solidFill>
          <a:latin typeface="+mn-lt"/>
          <a:ea typeface="+mn-ea"/>
        </a:defRPr>
      </a:lvl5pPr>
      <a:lvl6pPr marL="2514600" indent="-228600" algn="l" rtl="0" fontAlgn="base">
        <a:lnSpc>
          <a:spcPct val="115000"/>
        </a:lnSpc>
        <a:spcBef>
          <a:spcPct val="20000"/>
        </a:spcBef>
        <a:spcAft>
          <a:spcPct val="0"/>
        </a:spcAft>
        <a:buChar char="»"/>
        <a:defRPr sz="1500" b="1">
          <a:solidFill>
            <a:srgbClr val="996600"/>
          </a:solidFill>
          <a:latin typeface="+mn-lt"/>
          <a:ea typeface="+mn-ea"/>
        </a:defRPr>
      </a:lvl6pPr>
      <a:lvl7pPr marL="2971800" indent="-228600" algn="l" rtl="0" fontAlgn="base">
        <a:lnSpc>
          <a:spcPct val="115000"/>
        </a:lnSpc>
        <a:spcBef>
          <a:spcPct val="20000"/>
        </a:spcBef>
        <a:spcAft>
          <a:spcPct val="0"/>
        </a:spcAft>
        <a:buChar char="»"/>
        <a:defRPr sz="1500" b="1">
          <a:solidFill>
            <a:srgbClr val="996600"/>
          </a:solidFill>
          <a:latin typeface="+mn-lt"/>
          <a:ea typeface="+mn-ea"/>
        </a:defRPr>
      </a:lvl7pPr>
      <a:lvl8pPr marL="3429000" indent="-228600" algn="l" rtl="0" fontAlgn="base">
        <a:lnSpc>
          <a:spcPct val="115000"/>
        </a:lnSpc>
        <a:spcBef>
          <a:spcPct val="20000"/>
        </a:spcBef>
        <a:spcAft>
          <a:spcPct val="0"/>
        </a:spcAft>
        <a:buChar char="»"/>
        <a:defRPr sz="1500" b="1">
          <a:solidFill>
            <a:srgbClr val="996600"/>
          </a:solidFill>
          <a:latin typeface="+mn-lt"/>
          <a:ea typeface="+mn-ea"/>
        </a:defRPr>
      </a:lvl8pPr>
      <a:lvl9pPr marL="3886200" indent="-228600" algn="l" rtl="0" fontAlgn="base">
        <a:lnSpc>
          <a:spcPct val="115000"/>
        </a:lnSpc>
        <a:spcBef>
          <a:spcPct val="20000"/>
        </a:spcBef>
        <a:spcAft>
          <a:spcPct val="0"/>
        </a:spcAft>
        <a:buChar char="»"/>
        <a:defRPr sz="1500" b="1">
          <a:solidFill>
            <a:srgbClr val="9966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82321" y="2292552"/>
            <a:ext cx="8305284" cy="3484376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135000"/>
              </a:lnSpc>
            </a:pPr>
            <a:br>
              <a:rPr lang="zh-CN" altLang="en-US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</a:br>
            <a:br>
              <a:rPr lang="zh-CN" altLang="en-US" dirty="0">
                <a:ea typeface="黑体" charset="-122"/>
              </a:rPr>
            </a:br>
            <a:r>
              <a:rPr lang="zh-CN" altLang="en-US" dirty="0">
                <a:ea typeface="黑体" charset="-122"/>
              </a:rPr>
              <a:t> </a:t>
            </a:r>
            <a:r>
              <a:rPr lang="zh-CN" altLang="en-US" sz="3200" dirty="0">
                <a:solidFill>
                  <a:srgbClr val="3333CC"/>
                </a:solidFill>
                <a:latin typeface="黑体" charset="-122"/>
                <a:ea typeface="黑体" charset="-122"/>
              </a:rPr>
              <a:t>计算机视觉与智能感知实验室</a:t>
            </a:r>
            <a:br>
              <a:rPr lang="en-US" altLang="zh-CN" sz="3200" dirty="0">
                <a:solidFill>
                  <a:srgbClr val="3333CC"/>
                </a:solidFill>
                <a:latin typeface="黑体" charset="-122"/>
                <a:ea typeface="黑体" charset="-122"/>
              </a:rPr>
            </a:br>
            <a:br>
              <a:rPr lang="en-US" altLang="zh-CN" sz="3200" dirty="0">
                <a:solidFill>
                  <a:srgbClr val="3333CC"/>
                </a:solidFill>
                <a:latin typeface="黑体" charset="-122"/>
                <a:ea typeface="黑体" charset="-122"/>
              </a:rPr>
            </a:br>
            <a:endParaRPr lang="en-US" altLang="zh-CN" sz="3200" dirty="0">
              <a:solidFill>
                <a:srgbClr val="3333CC"/>
              </a:solidFill>
              <a:ea typeface="黑体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902796" y="1523111"/>
            <a:ext cx="749435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Linux</a:t>
            </a:r>
            <a:r>
              <a:rPr lang="zh-CN" altLang="en-US" sz="5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操作系统内核分析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934380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598815" y="164928"/>
            <a:ext cx="9656618" cy="561975"/>
          </a:xfrm>
        </p:spPr>
        <p:txBody>
          <a:bodyPr/>
          <a:lstStyle/>
          <a:p>
            <a:r>
              <a:rPr lang="zh-CN" altLang="en-US" sz="3600" dirty="0"/>
              <a:t>第二节 构造一个简单的</a:t>
            </a:r>
            <a:r>
              <a:rPr lang="en-US" altLang="zh-CN" sz="3600" dirty="0"/>
              <a:t>Linux</a:t>
            </a:r>
            <a:r>
              <a:rPr lang="zh-CN" altLang="en-US" sz="3600" dirty="0"/>
              <a:t>系统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00100" y="1012371"/>
            <a:ext cx="373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计算机启动过程概述：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26671" y="1649186"/>
            <a:ext cx="5453743" cy="369332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开机后，读取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ROM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里的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BIOS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26671" y="2391533"/>
            <a:ext cx="5453743" cy="369332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硬件自检，读取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MBR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放入</a:t>
            </a:r>
            <a:r>
              <a:rPr lang="is-IS" altLang="zh-CN" dirty="0">
                <a:latin typeface="Microsoft YaHei" charset="-122"/>
                <a:ea typeface="Microsoft YaHei" charset="-122"/>
                <a:cs typeface="Microsoft YaHei" charset="-122"/>
              </a:rPr>
              <a:t>0x7c000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内存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26671" y="3103900"/>
            <a:ext cx="5453743" cy="369332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引导程序加载操作系统内核或启动管理器（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grub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26670" y="3816267"/>
            <a:ext cx="5453743" cy="369332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内核程序构建设置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IDT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GDT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，打开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A20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32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位寻址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450111" y="1566113"/>
            <a:ext cx="3612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CS:ip</a:t>
            </a:r>
            <a:r>
              <a:rPr kumimoji="1" lang="en-US" altLang="zh-CN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::0xFFFF0</a:t>
            </a:r>
            <a:r>
              <a:rPr kumimoji="1"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en-US" altLang="zh-CN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BIOS</a:t>
            </a:r>
            <a:r>
              <a:rPr kumimoji="1"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入口地址</a:t>
            </a:r>
          </a:p>
        </p:txBody>
      </p:sp>
      <p:sp>
        <p:nvSpPr>
          <p:cNvPr id="10" name="左箭头 9"/>
          <p:cNvSpPr/>
          <p:nvPr/>
        </p:nvSpPr>
        <p:spPr>
          <a:xfrm>
            <a:off x="6715459" y="1741519"/>
            <a:ext cx="599607" cy="1846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0012" y="1741519"/>
            <a:ext cx="461614" cy="92333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</a:t>
            </a:r>
            <a:r>
              <a:rPr kumimoji="1"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模</a:t>
            </a:r>
            <a:r>
              <a:rPr kumimoji="1"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750324" y="2074295"/>
            <a:ext cx="4876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在内存构建</a:t>
            </a:r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BIOS</a:t>
            </a: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中断向量表和中断服务程序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785105" y="3950023"/>
            <a:ext cx="4876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在内存建立</a:t>
            </a:r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32</a:t>
            </a: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位中断服务描述符表，</a:t>
            </a:r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IDTR</a:t>
            </a:r>
            <a:endParaRPr kumimoji="1" lang="zh-CN" altLang="en-US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9961" y="3796139"/>
            <a:ext cx="461665" cy="27000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保护模式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809164" y="3600034"/>
            <a:ext cx="113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/>
              <a:t>setup.s</a:t>
            </a:r>
            <a:endParaRPr kumimoji="1" lang="zh-CN" altLang="en-US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1126670" y="5233034"/>
            <a:ext cx="5453743" cy="646331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main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开始执行：设置根文件系统、硬盘、内存，</a:t>
            </a: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mem_map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初始化，异常中断服务挂接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126669" y="4555619"/>
            <a:ext cx="5453743" cy="369332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建立内核分页机制（页目录、页表），重建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GDT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780304" y="2524418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 err="1"/>
              <a:t>Bootsec.s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793016" y="4386838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 err="1"/>
              <a:t>head.s</a:t>
            </a:r>
            <a:endParaRPr kumimoji="1" lang="zh-CN" altLang="en-US" b="1" dirty="0"/>
          </a:p>
        </p:txBody>
      </p:sp>
      <p:sp>
        <p:nvSpPr>
          <p:cNvPr id="22" name="左箭头 21"/>
          <p:cNvSpPr/>
          <p:nvPr/>
        </p:nvSpPr>
        <p:spPr>
          <a:xfrm>
            <a:off x="6650378" y="3832360"/>
            <a:ext cx="199892" cy="457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126668" y="6158498"/>
            <a:ext cx="5453743" cy="369332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start_kenerl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init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dirty="0"/>
              <a:t> </a:t>
            </a:r>
            <a:r>
              <a:rPr lang="en-US" altLang="zh-CN" dirty="0" err="1"/>
              <a:t>kthreadd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左箭头 23"/>
          <p:cNvSpPr/>
          <p:nvPr/>
        </p:nvSpPr>
        <p:spPr>
          <a:xfrm>
            <a:off x="6622898" y="4584363"/>
            <a:ext cx="199892" cy="457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677122" y="5233034"/>
            <a:ext cx="5240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设置各种硬件环境：硬盘、内存、显示器、串口等，并将这些硬件对应的中断服务与</a:t>
            </a:r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IDT</a:t>
            </a: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挂接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682106" y="6083370"/>
            <a:ext cx="5240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开始创建 </a:t>
            </a:r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号进程、</a:t>
            </a:r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号进程、后续，进程管理开始</a:t>
            </a:r>
            <a:r>
              <a:rPr kumimoji="1" lang="mr-IN" altLang="zh-CN" b="1" dirty="0"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kumimoji="1" lang="zh-CN" altLang="en-US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6842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82551"/>
            <a:ext cx="8229600" cy="561975"/>
          </a:xfrm>
        </p:spPr>
        <p:txBody>
          <a:bodyPr/>
          <a:lstStyle/>
          <a:p>
            <a:r>
              <a:rPr lang="zh-CN" altLang="en-US" sz="3600" dirty="0">
                <a:ea typeface="黑体" charset="-122"/>
              </a:rPr>
              <a:t>构建</a:t>
            </a:r>
            <a:r>
              <a:rPr lang="en-US" altLang="zh-CN" sz="3600" dirty="0" err="1">
                <a:ea typeface="黑体" charset="-122"/>
              </a:rPr>
              <a:t>MenuOS</a:t>
            </a:r>
            <a:r>
              <a:rPr lang="zh-CN" altLang="en-US" sz="3600" dirty="0">
                <a:ea typeface="黑体" charset="-122"/>
              </a:rPr>
              <a:t>系统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88888" y="1165249"/>
            <a:ext cx="8099685" cy="461665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accent2">
                    <a:lumMod val="75000"/>
                  </a:schemeClr>
                </a:solidFill>
              </a:rPr>
              <a:t>如何构建一个简单的</a:t>
            </a:r>
            <a:r>
              <a:rPr kumimoji="1" lang="en-US" altLang="zh-CN" sz="2400" dirty="0">
                <a:solidFill>
                  <a:schemeClr val="accent2">
                    <a:lumMod val="75000"/>
                  </a:schemeClr>
                </a:solidFill>
              </a:rPr>
              <a:t>Linux</a:t>
            </a:r>
            <a:r>
              <a:rPr kumimoji="1" lang="zh-CN" altLang="en-US" sz="2400" dirty="0">
                <a:solidFill>
                  <a:schemeClr val="accent2">
                    <a:lumMod val="75000"/>
                  </a:schemeClr>
                </a:solidFill>
              </a:rPr>
              <a:t>系统呢？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28797" y="1794148"/>
            <a:ext cx="4302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1.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如果在实验楼虚拟机下</a:t>
            </a:r>
            <a:r>
              <a:rPr kumimoji="1" lang="zh-CN" altLang="en-US" sz="2400" dirty="0"/>
              <a:t>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87" y="2417372"/>
            <a:ext cx="8386446" cy="501701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688887" y="3328286"/>
            <a:ext cx="8099686" cy="22467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①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qemu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仿真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kernel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；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bzImage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是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vmLinux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经过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gzip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压缩后的文件，是压缩内核镜像；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vmLinux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是编译出来的最原始的内核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ELF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文件；</a:t>
            </a:r>
            <a:endParaRPr lang="en-US" altLang="zh-CN" sz="2000" b="1" dirty="0">
              <a:solidFill>
                <a:srgbClr val="0000CC"/>
              </a:solidFill>
              <a:latin typeface="微软雅黑" charset="-122"/>
              <a:ea typeface="微软雅黑" charset="-122"/>
            </a:endParaRPr>
          </a:p>
          <a:p>
            <a:pPr algn="just"/>
            <a:endParaRPr lang="en-US" altLang="zh-CN" sz="2000" b="1" dirty="0">
              <a:solidFill>
                <a:srgbClr val="0000CC"/>
              </a:solidFill>
              <a:latin typeface="微软雅黑" charset="-122"/>
              <a:ea typeface="微软雅黑" charset="-122"/>
            </a:endParaRPr>
          </a:p>
          <a:p>
            <a:pPr algn="just"/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②根文件系统包括内存根文件系统和磁盘文件系统。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initrd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是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initial 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ramdisk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的简写，普通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Linux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系统在启动时，是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boot loader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将存储介质中的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initrd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文件加载到内存，内存启动先访问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initrd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文件系统（内存根文件系统），然后再切换到磁盘文件系统。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88887" y="5876144"/>
            <a:ext cx="8099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根文件系统加载，内核启动完成进入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menu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程序（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init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），只支持三个命令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help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、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version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和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quit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，您也可以添加更多的命令</a:t>
            </a:r>
            <a:r>
              <a:rPr kumimoji="1" lang="zh-CN" altLang="en-US" sz="2000" dirty="0">
                <a:solidFill>
                  <a:schemeClr val="accent2">
                    <a:lumMod val="75000"/>
                  </a:schemeClr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60553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771337" y="199637"/>
            <a:ext cx="8229600" cy="561975"/>
          </a:xfrm>
        </p:spPr>
        <p:txBody>
          <a:bodyPr/>
          <a:lstStyle/>
          <a:p>
            <a:r>
              <a:rPr lang="zh-CN" altLang="en-US" sz="3600" dirty="0">
                <a:ea typeface="黑体" charset="-122"/>
              </a:rPr>
              <a:t>自建</a:t>
            </a:r>
            <a:r>
              <a:rPr lang="en-US" altLang="zh-CN" sz="3600" dirty="0">
                <a:ea typeface="黑体" charset="-122"/>
              </a:rPr>
              <a:t>Linux</a:t>
            </a:r>
            <a:r>
              <a:rPr lang="zh-CN" altLang="en-US" sz="3600" dirty="0">
                <a:ea typeface="黑体" charset="-122"/>
              </a:rPr>
              <a:t>系统搭建</a:t>
            </a:r>
            <a:r>
              <a:rPr lang="en-US" altLang="zh-CN" sz="3600" dirty="0" err="1">
                <a:ea typeface="黑体" charset="-122"/>
              </a:rPr>
              <a:t>MenuOS</a:t>
            </a:r>
            <a:r>
              <a:rPr lang="zh-CN" altLang="en-US" sz="3600" dirty="0">
                <a:ea typeface="黑体" charset="-122"/>
              </a:rPr>
              <a:t>的过程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8" y="1094385"/>
            <a:ext cx="11381839" cy="511154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02176" y="2293496"/>
            <a:ext cx="239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I386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配置内核选项</a:t>
            </a:r>
          </a:p>
        </p:txBody>
      </p:sp>
      <p:sp>
        <p:nvSpPr>
          <p:cNvPr id="7" name="左箭头 6"/>
          <p:cNvSpPr/>
          <p:nvPr/>
        </p:nvSpPr>
        <p:spPr>
          <a:xfrm>
            <a:off x="3192905" y="2413416"/>
            <a:ext cx="944380" cy="26982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137285" y="4634460"/>
            <a:ext cx="239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号用户进程</a:t>
            </a:r>
          </a:p>
        </p:txBody>
      </p:sp>
      <p:sp>
        <p:nvSpPr>
          <p:cNvPr id="11" name="左箭头 10"/>
          <p:cNvSpPr/>
          <p:nvPr/>
        </p:nvSpPr>
        <p:spPr>
          <a:xfrm>
            <a:off x="3192905" y="4728548"/>
            <a:ext cx="944380" cy="26982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507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386" y="199637"/>
            <a:ext cx="8229600" cy="561975"/>
          </a:xfrm>
        </p:spPr>
        <p:txBody>
          <a:bodyPr/>
          <a:lstStyle/>
          <a:p>
            <a:r>
              <a:rPr lang="zh-CN" altLang="en-US" sz="3600" dirty="0">
                <a:ea typeface="黑体" charset="-122"/>
              </a:rPr>
              <a:t>带调试信息的</a:t>
            </a:r>
            <a:r>
              <a:rPr lang="en-US" altLang="zh-CN" sz="3600" dirty="0">
                <a:ea typeface="黑体" charset="-122"/>
              </a:rPr>
              <a:t>Linux</a:t>
            </a:r>
            <a:r>
              <a:rPr lang="zh-CN" altLang="en-US" sz="3600" dirty="0">
                <a:ea typeface="黑体" charset="-122"/>
              </a:rPr>
              <a:t>内核配置编译</a:t>
            </a:r>
          </a:p>
        </p:txBody>
      </p:sp>
      <p:sp>
        <p:nvSpPr>
          <p:cNvPr id="2" name="矩形 1"/>
          <p:cNvSpPr/>
          <p:nvPr/>
        </p:nvSpPr>
        <p:spPr>
          <a:xfrm>
            <a:off x="1294837" y="1235652"/>
            <a:ext cx="8393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1.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在原来配置基础上，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make 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menuconfig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选中如下选项重新配置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Linux</a:t>
            </a:r>
            <a:endParaRPr lang="zh-CN" altLang="en-US" sz="2000" b="1" dirty="0">
              <a:solidFill>
                <a:srgbClr val="0000CC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7" y="1723257"/>
            <a:ext cx="6446577" cy="5439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294837" y="2480017"/>
            <a:ext cx="37683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2.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Make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重新编译（时间较长）</a:t>
            </a:r>
          </a:p>
        </p:txBody>
      </p:sp>
      <p:sp>
        <p:nvSpPr>
          <p:cNvPr id="10" name="矩形 9"/>
          <p:cNvSpPr/>
          <p:nvPr/>
        </p:nvSpPr>
        <p:spPr>
          <a:xfrm>
            <a:off x="1294836" y="3051659"/>
            <a:ext cx="30572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3. 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使用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gdb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跟踪调试内核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77" y="3561701"/>
            <a:ext cx="10393654" cy="97896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294835" y="4798587"/>
            <a:ext cx="21130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4. 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另开一个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shell</a:t>
            </a:r>
            <a:endParaRPr lang="zh-CN" altLang="en-US" sz="2000" b="1" dirty="0">
              <a:solidFill>
                <a:srgbClr val="0000CC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77" y="5222239"/>
            <a:ext cx="10393655" cy="90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20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598815" y="164928"/>
            <a:ext cx="9656618" cy="561975"/>
          </a:xfrm>
        </p:spPr>
        <p:txBody>
          <a:bodyPr/>
          <a:lstStyle/>
          <a:p>
            <a:r>
              <a:rPr lang="zh-CN" altLang="en-US" sz="3600" dirty="0"/>
              <a:t>简单的</a:t>
            </a:r>
            <a:r>
              <a:rPr lang="en-US" altLang="zh-CN" sz="3600" dirty="0"/>
              <a:t>Linux</a:t>
            </a:r>
            <a:r>
              <a:rPr lang="zh-CN" altLang="en-US" sz="3600" dirty="0"/>
              <a:t>内核启动效果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263" y="992439"/>
            <a:ext cx="8268949" cy="248913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9607" y="646515"/>
            <a:ext cx="3537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一、实验楼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MenuOS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系统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9607" y="3437685"/>
            <a:ext cx="10268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二、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qemu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</a:t>
            </a:r>
            <a:r>
              <a:rPr lang="mr-IN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–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kernel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linux-3.18.6/arch/x86/boot/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bzImage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</a:t>
            </a:r>
            <a:r>
              <a:rPr lang="mr-IN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–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initrd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rootfs.img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815" y="3757407"/>
            <a:ext cx="8268949" cy="303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82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598815" y="164928"/>
            <a:ext cx="9656618" cy="561975"/>
          </a:xfrm>
        </p:spPr>
        <p:txBody>
          <a:bodyPr/>
          <a:lstStyle/>
          <a:p>
            <a:r>
              <a:rPr lang="zh-CN" altLang="en-US" sz="3600" dirty="0"/>
              <a:t>第三节跟踪调试</a:t>
            </a:r>
            <a:r>
              <a:rPr lang="en-US" altLang="zh-CN" sz="3600" dirty="0"/>
              <a:t>Linux</a:t>
            </a:r>
            <a:r>
              <a:rPr lang="zh-CN" altLang="en-US" sz="3600" dirty="0"/>
              <a:t>内核启动过程</a:t>
            </a:r>
          </a:p>
        </p:txBody>
      </p:sp>
      <p:sp>
        <p:nvSpPr>
          <p:cNvPr id="2" name="矩形 1"/>
          <p:cNvSpPr/>
          <p:nvPr/>
        </p:nvSpPr>
        <p:spPr>
          <a:xfrm>
            <a:off x="924258" y="995809"/>
            <a:ext cx="27478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使用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gdb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跟踪调试内核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58" y="1719070"/>
            <a:ext cx="10229646" cy="10139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58" y="2922375"/>
            <a:ext cx="10229646" cy="96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76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512792" y="98426"/>
            <a:ext cx="8874868" cy="561975"/>
          </a:xfrm>
        </p:spPr>
        <p:txBody>
          <a:bodyPr/>
          <a:lstStyle/>
          <a:p>
            <a:r>
              <a:rPr lang="zh-CN" altLang="en-US" sz="3600" dirty="0">
                <a:ea typeface="黑体" charset="-122"/>
              </a:rPr>
              <a:t>分析几个主要的断点和对应的源码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60" y="1484026"/>
            <a:ext cx="8452890" cy="513267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9567" y="806918"/>
            <a:ext cx="10298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1.start_kernel: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是一切的起点，此函数被调用之前，主要是汇编语言完成硬件初始化工作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0566" y="2308485"/>
            <a:ext cx="1678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trap_init</a:t>
            </a:r>
            <a:r>
              <a:rPr kumimoji="1" lang="en-US" altLang="zh-CN" sz="2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()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sz="2000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mm_init</a:t>
            </a:r>
            <a:r>
              <a:rPr kumimoji="1" lang="en-US" altLang="zh-CN" sz="2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()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sz="2000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sched_init</a:t>
            </a:r>
            <a:r>
              <a:rPr kumimoji="1" lang="en-US" altLang="zh-CN" sz="2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()</a:t>
            </a:r>
            <a:endParaRPr kumimoji="1" lang="zh-CN" altLang="en-US" sz="20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4558" y="1157591"/>
            <a:ext cx="10298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2.init_task(): 0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号进程，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task_struct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类型，初始化</a:t>
            </a:r>
          </a:p>
        </p:txBody>
      </p:sp>
    </p:spTree>
    <p:extLst>
      <p:ext uri="{BB962C8B-B14F-4D97-AF65-F5344CB8AC3E}">
        <p14:creationId xmlns:p14="http://schemas.microsoft.com/office/powerpoint/2010/main" val="1716481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72" y="1522440"/>
            <a:ext cx="11146466" cy="468348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82862" y="813118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各种模块的初始化：</a:t>
            </a:r>
          </a:p>
        </p:txBody>
      </p:sp>
    </p:spTree>
    <p:extLst>
      <p:ext uri="{BB962C8B-B14F-4D97-AF65-F5344CB8AC3E}">
        <p14:creationId xmlns:p14="http://schemas.microsoft.com/office/powerpoint/2010/main" val="979553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80" y="0"/>
            <a:ext cx="6041037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884" y="0"/>
            <a:ext cx="6099517" cy="47265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850" y="5180747"/>
            <a:ext cx="4179967" cy="2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3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80" y="0"/>
            <a:ext cx="6041037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554" y="0"/>
            <a:ext cx="5891871" cy="47269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654" y="4969783"/>
            <a:ext cx="5034408" cy="26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3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1649186" y="98426"/>
            <a:ext cx="9192985" cy="605294"/>
          </a:xfrm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ea typeface="黑体" charset="-122"/>
              </a:rPr>
              <a:t>第</a:t>
            </a:r>
            <a:r>
              <a:rPr lang="en-US" altLang="zh-CN" sz="3600" dirty="0">
                <a:solidFill>
                  <a:srgbClr val="FF0000"/>
                </a:solidFill>
                <a:ea typeface="黑体" charset="-122"/>
              </a:rPr>
              <a:t>3</a:t>
            </a:r>
            <a:r>
              <a:rPr lang="zh-CN" altLang="en-US" sz="3600" dirty="0">
                <a:solidFill>
                  <a:srgbClr val="FF0000"/>
                </a:solidFill>
                <a:ea typeface="黑体" charset="-122"/>
              </a:rPr>
              <a:t>章 构造一个简单的</a:t>
            </a:r>
            <a:r>
              <a:rPr lang="en-US" altLang="zh-CN" sz="3600" dirty="0">
                <a:solidFill>
                  <a:srgbClr val="FF0000"/>
                </a:solidFill>
                <a:ea typeface="黑体" charset="-122"/>
              </a:rPr>
              <a:t>Linux</a:t>
            </a:r>
            <a:r>
              <a:rPr lang="zh-CN" altLang="en-US" sz="3600" dirty="0">
                <a:solidFill>
                  <a:srgbClr val="FF0000"/>
                </a:solidFill>
                <a:ea typeface="黑体" charset="-122"/>
              </a:rPr>
              <a:t>系统</a:t>
            </a:r>
            <a:r>
              <a:rPr lang="en-US" altLang="zh-CN" sz="3600" dirty="0" err="1">
                <a:solidFill>
                  <a:srgbClr val="FF0000"/>
                </a:solidFill>
                <a:ea typeface="黑体" charset="-122"/>
              </a:rPr>
              <a:t>MenuOS</a:t>
            </a:r>
            <a:endParaRPr lang="zh-CN" altLang="en-US" sz="3600" dirty="0">
              <a:ea typeface="黑体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1520" y="1847806"/>
            <a:ext cx="10355581" cy="2246769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u"/>
            </a:pPr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Linux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系统组成和源码介绍</a:t>
            </a:r>
            <a:b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</a:br>
            <a:endParaRPr kumimoji="1" lang="en-US" altLang="zh-CN" sz="2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Wingdings" charset="2"/>
              <a:buChar char="u"/>
            </a:pP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构造一个简单</a:t>
            </a:r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Linux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系统</a:t>
            </a:r>
            <a:b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</a:br>
            <a:endParaRPr kumimoji="1" lang="en-US" altLang="zh-CN" sz="2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Wingdings" charset="2"/>
              <a:buChar char="u"/>
            </a:pP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跟踪调试</a:t>
            </a:r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Linux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内核启动过程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520" y="1014153"/>
            <a:ext cx="4455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主要内容：</a:t>
            </a:r>
          </a:p>
        </p:txBody>
      </p:sp>
    </p:spTree>
    <p:extLst>
      <p:ext uri="{BB962C8B-B14F-4D97-AF65-F5344CB8AC3E}">
        <p14:creationId xmlns:p14="http://schemas.microsoft.com/office/powerpoint/2010/main" val="142724653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59567" y="806918"/>
            <a:ext cx="10298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3.rest_init():</a:t>
            </a:r>
            <a:endParaRPr lang="zh-CN" altLang="en-US" sz="2000" b="1" dirty="0">
              <a:solidFill>
                <a:srgbClr val="0000CC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10" y="1207028"/>
            <a:ext cx="97536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83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69823" y="929390"/>
            <a:ext cx="20086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rest_init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():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新建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kernel_init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和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kthreadd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内核线程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72" y="806918"/>
            <a:ext cx="9591836" cy="57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20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67" y="1281700"/>
            <a:ext cx="5684133" cy="19235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79979" y="740976"/>
            <a:ext cx="2315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kernel_init</a:t>
            </a:r>
            <a:r>
              <a:rPr lang="zh-CN" altLang="en-US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：其内部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305634" y="1016217"/>
            <a:ext cx="5235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kernel_thread</a:t>
            </a:r>
            <a:r>
              <a:rPr lang="zh-CN" altLang="en-US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是</a:t>
            </a:r>
            <a:r>
              <a:rPr lang="en-US" altLang="zh-CN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fork</a:t>
            </a:r>
            <a:r>
              <a:rPr lang="zh-CN" altLang="en-US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出了一个新进程来执行</a:t>
            </a:r>
            <a:r>
              <a:rPr lang="en-US" altLang="zh-CN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kernel_init</a:t>
            </a:r>
            <a:r>
              <a:rPr lang="zh-CN" altLang="en-US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函数，而</a:t>
            </a:r>
            <a:r>
              <a:rPr lang="en-US" altLang="zh-CN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init_task</a:t>
            </a:r>
            <a:r>
              <a:rPr lang="zh-CN" altLang="en-US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是使用宏初始化的。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67" y="4313860"/>
            <a:ext cx="5524238" cy="2617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8413" y="3862311"/>
            <a:ext cx="385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创建</a:t>
            </a:r>
            <a:r>
              <a:rPr lang="en-US" altLang="zh-CN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2</a:t>
            </a:r>
            <a:r>
              <a:rPr lang="zh-CN" altLang="en-US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号内核线程，执行</a:t>
            </a:r>
            <a:r>
              <a:rPr lang="en-US" altLang="zh-CN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kthreadd</a:t>
            </a:r>
            <a:endParaRPr lang="zh-CN" altLang="en-US" b="1" dirty="0">
              <a:solidFill>
                <a:srgbClr val="0000CC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634" y="2059683"/>
            <a:ext cx="4953000" cy="406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570" y="2686098"/>
            <a:ext cx="5468563" cy="103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63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113" y="389744"/>
            <a:ext cx="7292716" cy="646825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24722" y="1095478"/>
            <a:ext cx="225851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此函数的任务是管理和调度其他内核线程 </a:t>
            </a:r>
            <a:r>
              <a:rPr lang="en-US" altLang="zh-CN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kernel_thread</a:t>
            </a:r>
            <a:r>
              <a:rPr lang="zh-CN" altLang="en-US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。</a:t>
            </a:r>
            <a:r>
              <a:rPr lang="en-US" altLang="zh-CN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for </a:t>
            </a:r>
            <a:r>
              <a:rPr lang="zh-CN" altLang="en-US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循环中运行 </a:t>
            </a:r>
            <a:r>
              <a:rPr lang="en-US" altLang="zh-CN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kthread_create_list</a:t>
            </a:r>
            <a:r>
              <a:rPr lang="en-US" altLang="zh-CN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全局链表中维护的 </a:t>
            </a:r>
            <a:r>
              <a:rPr lang="en-US" altLang="zh-CN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kthread</a:t>
            </a:r>
            <a:r>
              <a:rPr lang="en-US" altLang="zh-CN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, </a:t>
            </a:r>
            <a:r>
              <a:rPr lang="zh-CN" altLang="en-US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在</a:t>
            </a:r>
            <a:r>
              <a:rPr lang="en-US" altLang="zh-CN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create_kthread</a:t>
            </a:r>
            <a:r>
              <a:rPr lang="en-US" altLang="zh-CN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()</a:t>
            </a:r>
            <a:r>
              <a:rPr lang="zh-CN" altLang="en-US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函数中，会调用 </a:t>
            </a:r>
            <a:r>
              <a:rPr lang="en-US" altLang="zh-CN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kernel_thread</a:t>
            </a:r>
            <a:r>
              <a:rPr lang="en-US" altLang="zh-CN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来生成一个新的进程并被加入到此链表中，因此所有的内核线程都是直接或者间接的以 </a:t>
            </a:r>
            <a:r>
              <a:rPr lang="en-US" altLang="zh-CN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kthreadd</a:t>
            </a:r>
            <a:r>
              <a:rPr lang="en-US" altLang="zh-CN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为父进程</a:t>
            </a:r>
            <a:r>
              <a:rPr lang="zh-CN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43269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598815" y="164928"/>
            <a:ext cx="9656618" cy="561975"/>
          </a:xfrm>
        </p:spPr>
        <p:txBody>
          <a:bodyPr/>
          <a:lstStyle/>
          <a:p>
            <a:r>
              <a:rPr lang="zh-CN" altLang="en-US" sz="3600" dirty="0"/>
              <a:t>总结</a:t>
            </a:r>
          </a:p>
        </p:txBody>
      </p:sp>
      <p:sp>
        <p:nvSpPr>
          <p:cNvPr id="2" name="矩形 1"/>
          <p:cNvSpPr/>
          <p:nvPr/>
        </p:nvSpPr>
        <p:spPr>
          <a:xfrm>
            <a:off x="889416" y="726903"/>
            <a:ext cx="1023110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1)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init_task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()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（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PID=0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）在创建了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init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进程后，调用 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cpu_idle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() 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演变成了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idle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进程，执行一次调度后，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init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进程运行；</a:t>
            </a:r>
          </a:p>
          <a:p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2)1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号内核线程负责执行内核的部分初始化工作及进行系统配置，最后调用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do_execve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执行 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init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函数，演变成 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init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进程（用户态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1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号进程），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init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进程是内核启动的第一个用户态进程；</a:t>
            </a:r>
          </a:p>
          <a:p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3)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kthreadd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（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PID=2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）进程由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0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号进程创建，始终运行在内核空间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, 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负责所有内核线程的调度和管理 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333" y="2794937"/>
            <a:ext cx="8547100" cy="406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8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4"/>
          <p:cNvSpPr>
            <a:spLocks noChangeArrowheads="1"/>
          </p:cNvSpPr>
          <p:nvPr/>
        </p:nvSpPr>
        <p:spPr bwMode="auto">
          <a:xfrm>
            <a:off x="2000250" y="93211"/>
            <a:ext cx="822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charset="0"/>
                <a:ea typeface="宋体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charset="0"/>
                <a:ea typeface="宋体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charset="0"/>
                <a:ea typeface="宋体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CC3300"/>
                </a:solidFill>
                <a:ea typeface="黑体" charset="-122"/>
              </a:rPr>
              <a:t>第一节 </a:t>
            </a:r>
            <a:r>
              <a:rPr lang="en-US" altLang="zh-CN" sz="3600" dirty="0">
                <a:solidFill>
                  <a:srgbClr val="CC3300"/>
                </a:solidFill>
                <a:ea typeface="黑体" charset="-122"/>
              </a:rPr>
              <a:t>Linux</a:t>
            </a:r>
            <a:r>
              <a:rPr lang="zh-CN" altLang="en-US" sz="3600" dirty="0">
                <a:solidFill>
                  <a:srgbClr val="CC3300"/>
                </a:solidFill>
                <a:ea typeface="黑体" charset="-122"/>
              </a:rPr>
              <a:t>系统组成和源码介绍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955051" y="1436855"/>
            <a:ext cx="10303669" cy="886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charset="0"/>
                <a:ea typeface="宋体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charset="0"/>
                <a:ea typeface="宋体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charset="0"/>
                <a:ea typeface="宋体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15000"/>
              </a:spcBef>
              <a:buNone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计算机三大法宝：存储程序计算机；函数调用堆栈；中断；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15000"/>
              </a:spcBef>
              <a:buNone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操作系统的两把宝剑：中断上下文；进程上下文；</a:t>
            </a:r>
          </a:p>
        </p:txBody>
      </p:sp>
      <p:sp>
        <p:nvSpPr>
          <p:cNvPr id="8" name="矩形 7"/>
          <p:cNvSpPr/>
          <p:nvPr/>
        </p:nvSpPr>
        <p:spPr>
          <a:xfrm>
            <a:off x="293914" y="919007"/>
            <a:ext cx="37392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前面内容回顾：</a:t>
            </a:r>
          </a:p>
        </p:txBody>
      </p:sp>
      <p:grpSp>
        <p:nvGrpSpPr>
          <p:cNvPr id="12" name="组 11"/>
          <p:cNvGrpSpPr/>
          <p:nvPr/>
        </p:nvGrpSpPr>
        <p:grpSpPr>
          <a:xfrm>
            <a:off x="8959751" y="1392466"/>
            <a:ext cx="1167111" cy="1133928"/>
            <a:chOff x="8959751" y="1392466"/>
            <a:chExt cx="1167111" cy="1133928"/>
          </a:xfrm>
        </p:grpSpPr>
        <p:sp>
          <p:nvSpPr>
            <p:cNvPr id="4" name="文本框 3"/>
            <p:cNvSpPr txBox="1"/>
            <p:nvPr/>
          </p:nvSpPr>
          <p:spPr>
            <a:xfrm>
              <a:off x="9665197" y="1392466"/>
              <a:ext cx="461665" cy="113392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txBody>
            <a:bodyPr vert="eaVert" wrap="square" rtlCol="0">
              <a:spAutoFit/>
            </a:bodyPr>
            <a:lstStyle/>
            <a:p>
              <a:pPr algn="just"/>
              <a:r>
                <a:rPr kumimoji="1" lang="zh-CN" altLang="en-US" b="1" dirty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汇编语言</a:t>
              </a:r>
            </a:p>
          </p:txBody>
        </p:sp>
        <p:sp>
          <p:nvSpPr>
            <p:cNvPr id="6" name="右箭头 5"/>
            <p:cNvSpPr/>
            <p:nvPr/>
          </p:nvSpPr>
          <p:spPr>
            <a:xfrm>
              <a:off x="8959751" y="1812471"/>
              <a:ext cx="506186" cy="2939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55051" y="2323252"/>
            <a:ext cx="7010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Linux</a:t>
            </a:r>
            <a:r>
              <a:rPr kumimoji="1" lang="zh-CN" altLang="en-US" sz="20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内核版本查看：</a:t>
            </a:r>
            <a:r>
              <a:rPr kumimoji="1" lang="en-US" altLang="zh-CN" sz="20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cat /proc/version </a:t>
            </a:r>
            <a:r>
              <a:rPr kumimoji="1" lang="zh-CN" altLang="en-US" sz="20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或 </a:t>
            </a:r>
            <a:r>
              <a:rPr kumimoji="1" lang="en-US" altLang="zh-CN" sz="2000" b="1" dirty="0" err="1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uname</a:t>
            </a:r>
            <a:r>
              <a:rPr kumimoji="1" lang="zh-CN" altLang="en-US" sz="20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-a</a:t>
            </a:r>
            <a:endParaRPr kumimoji="1" lang="zh-CN" altLang="en-US" sz="2000" b="1" dirty="0">
              <a:solidFill>
                <a:srgbClr val="0070C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5051" y="2755428"/>
            <a:ext cx="9609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Linux</a:t>
            </a:r>
            <a:r>
              <a:rPr kumimoji="1" lang="zh-CN" altLang="en-US" sz="20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内核稳定版：</a:t>
            </a:r>
            <a:r>
              <a:rPr kumimoji="1" lang="en-US" altLang="zh-CN" sz="20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Linux-3.18.6</a:t>
            </a:r>
            <a:r>
              <a:rPr kumimoji="1" lang="zh-CN" altLang="en-US" sz="20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r>
              <a:rPr kumimoji="1" lang="en-US" altLang="zh-CN" sz="20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Ubuntu 14.04, </a:t>
            </a:r>
            <a:r>
              <a:rPr kumimoji="1" lang="zh-CN" altLang="en-US" sz="20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内核是</a:t>
            </a:r>
            <a:r>
              <a:rPr kumimoji="1" lang="en-US" altLang="zh-CN" sz="20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4.4.</a:t>
            </a:r>
            <a:r>
              <a:rPr kumimoji="1" lang="zh-CN" altLang="en-US" sz="20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*；</a:t>
            </a:r>
            <a:r>
              <a:rPr kumimoji="1" lang="en-US" altLang="zh-CN" sz="20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16.04</a:t>
            </a:r>
            <a:r>
              <a:rPr kumimoji="1" lang="zh-CN" altLang="en-US" sz="20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，内核是</a:t>
            </a:r>
            <a:r>
              <a:rPr kumimoji="1" lang="en-US" altLang="zh-CN" sz="20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4.15.</a:t>
            </a:r>
            <a:r>
              <a:rPr kumimoji="1" lang="zh-CN" altLang="en-US" sz="20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</a:p>
        </p:txBody>
      </p:sp>
      <p:sp>
        <p:nvSpPr>
          <p:cNvPr id="13" name="矩形 12"/>
          <p:cNvSpPr/>
          <p:nvPr/>
        </p:nvSpPr>
        <p:spPr>
          <a:xfrm>
            <a:off x="985157" y="337240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阅读工具</a:t>
            </a:r>
          </a:p>
          <a:p>
            <a:pPr lvl="1"/>
            <a:r>
              <a:rPr lang="en-US" altLang="zh-CN" sz="20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Windows</a:t>
            </a:r>
            <a:r>
              <a:rPr lang="zh-CN" altLang="en-US" sz="20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下</a:t>
            </a:r>
            <a:r>
              <a:rPr lang="en-US" altLang="zh-CN" sz="20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Source Insight</a:t>
            </a:r>
          </a:p>
          <a:p>
            <a:pPr lvl="1"/>
            <a:r>
              <a:rPr lang="en-US" altLang="zh-CN" sz="20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Linux</a:t>
            </a:r>
            <a:r>
              <a:rPr lang="zh-CN" altLang="en-US" sz="20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下</a:t>
            </a:r>
            <a:r>
              <a:rPr lang="en-US" altLang="zh-CN" sz="20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Source Navigator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451" y="3308063"/>
            <a:ext cx="6172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5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4"/>
          <p:cNvSpPr>
            <a:spLocks noChangeArrowheads="1"/>
          </p:cNvSpPr>
          <p:nvPr/>
        </p:nvSpPr>
        <p:spPr bwMode="auto">
          <a:xfrm>
            <a:off x="2000250" y="93211"/>
            <a:ext cx="822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charset="0"/>
                <a:ea typeface="宋体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charset="0"/>
                <a:ea typeface="宋体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charset="0"/>
                <a:ea typeface="宋体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CC3300"/>
                </a:solidFill>
                <a:ea typeface="黑体" charset="-122"/>
              </a:rPr>
              <a:t>第一节 </a:t>
            </a:r>
            <a:r>
              <a:rPr lang="en-US" altLang="zh-CN" sz="3600" dirty="0">
                <a:solidFill>
                  <a:srgbClr val="CC3300"/>
                </a:solidFill>
                <a:ea typeface="黑体" charset="-122"/>
              </a:rPr>
              <a:t>Linux</a:t>
            </a:r>
            <a:r>
              <a:rPr lang="zh-CN" altLang="en-US" sz="3600" dirty="0">
                <a:solidFill>
                  <a:srgbClr val="CC3300"/>
                </a:solidFill>
                <a:ea typeface="黑体" charset="-122"/>
              </a:rPr>
              <a:t>系统组成和源码介绍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235187" y="5759294"/>
            <a:ext cx="103036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charset="0"/>
                <a:ea typeface="宋体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charset="0"/>
                <a:ea typeface="宋体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charset="0"/>
                <a:ea typeface="宋体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15000"/>
              </a:spcBef>
              <a:buNone/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系统从用户视角来看可分为两部分，分别归属于用户空间和内核空间</a:t>
            </a:r>
            <a:endParaRPr lang="zh-CN" altLang="en-US" sz="2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79714" y="5099348"/>
            <a:ext cx="88500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Linux</a:t>
            </a:r>
            <a:r>
              <a:rPr lang="zh-CN" altLang="en-US" sz="24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系统组成：内核、</a:t>
            </a:r>
            <a:r>
              <a:rPr lang="en-US" altLang="zh-CN" sz="24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shell</a:t>
            </a:r>
            <a:r>
              <a:rPr lang="zh-CN" altLang="en-US" sz="2400" b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、文件系统和应用程序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4C61F55-D327-4762-A662-45D46FAA9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87" y="766991"/>
            <a:ext cx="5998648" cy="433235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292" y="957978"/>
            <a:ext cx="4092757" cy="404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0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98426"/>
            <a:ext cx="8229600" cy="561975"/>
          </a:xfrm>
        </p:spPr>
        <p:txBody>
          <a:bodyPr/>
          <a:lstStyle/>
          <a:p>
            <a:r>
              <a:rPr lang="en-US" altLang="zh-CN" sz="3600" dirty="0">
                <a:ea typeface="黑体" charset="-122"/>
              </a:rPr>
              <a:t>Linux</a:t>
            </a:r>
            <a:r>
              <a:rPr lang="zh-CN" altLang="en-US" sz="3600" dirty="0">
                <a:ea typeface="黑体" charset="-122"/>
              </a:rPr>
              <a:t>的内核构成</a:t>
            </a:r>
          </a:p>
        </p:txBody>
      </p:sp>
      <p:sp>
        <p:nvSpPr>
          <p:cNvPr id="549891" name="Text Box 3"/>
          <p:cNvSpPr txBox="1">
            <a:spLocks noChangeArrowheads="1"/>
          </p:cNvSpPr>
          <p:nvPr/>
        </p:nvSpPr>
        <p:spPr bwMode="auto">
          <a:xfrm>
            <a:off x="1272209" y="875624"/>
            <a:ext cx="964758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charset="0"/>
                <a:ea typeface="宋体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charset="0"/>
                <a:ea typeface="宋体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charset="0"/>
                <a:ea typeface="宋体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SCI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：系统调用接口；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：进程管理；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：内存管理</a:t>
            </a:r>
          </a:p>
          <a:p>
            <a:pPr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VFS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 虚拟文件系统；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 网络协议栈；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架构相关代码； 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buNone/>
            </a:pP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DD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：设备驱动程序</a:t>
            </a:r>
          </a:p>
          <a:p>
            <a:pPr>
              <a:lnSpc>
                <a:spcPct val="100000"/>
              </a:lnSpc>
              <a:buFontTx/>
              <a:buNone/>
            </a:pPr>
            <a:endParaRPr lang="zh-CN" altLang="en-US" sz="2200" dirty="0">
              <a:solidFill>
                <a:srgbClr val="3333CC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549F6E-8F28-421E-978E-35570B19F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409" y="2250776"/>
            <a:ext cx="6384234" cy="423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8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9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9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9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98426"/>
            <a:ext cx="8229600" cy="561975"/>
          </a:xfrm>
        </p:spPr>
        <p:txBody>
          <a:bodyPr/>
          <a:lstStyle/>
          <a:p>
            <a:r>
              <a:rPr lang="en-US" altLang="zh-CN" b="0" dirty="0"/>
              <a:t> </a:t>
            </a:r>
            <a:r>
              <a:rPr lang="en-US" altLang="zh-CN" sz="3600" dirty="0"/>
              <a:t>Linux</a:t>
            </a:r>
            <a:r>
              <a:rPr lang="zh-CN" altLang="en-US" sz="3600" dirty="0"/>
              <a:t>内核源码</a:t>
            </a:r>
            <a:endParaRPr lang="zh-CN" altLang="en-US" sz="3600" dirty="0">
              <a:ea typeface="黑体" charset="-122"/>
            </a:endParaRPr>
          </a:p>
        </p:txBody>
      </p:sp>
      <p:sp>
        <p:nvSpPr>
          <p:cNvPr id="552963" name="Text Box 3"/>
          <p:cNvSpPr txBox="1">
            <a:spLocks noChangeArrowheads="1"/>
          </p:cNvSpPr>
          <p:nvPr/>
        </p:nvSpPr>
        <p:spPr bwMode="auto">
          <a:xfrm>
            <a:off x="875590" y="889001"/>
            <a:ext cx="10747513" cy="5687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18000" rIns="18000">
            <a:spAutoFit/>
          </a:bodyPr>
          <a:lstStyle>
            <a:lvl1pPr marL="342900" indent="-3429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charset="0"/>
                <a:ea typeface="宋体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charset="0"/>
                <a:ea typeface="宋体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charset="0"/>
                <a:ea typeface="宋体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rgbClr val="34A50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rgbClr val="34A50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源码获取</a:t>
            </a:r>
            <a:endParaRPr lang="zh-CN" altLang="en-US" b="0" dirty="0">
              <a:solidFill>
                <a:srgbClr val="34A50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   Linux</a:t>
            </a:r>
            <a:r>
              <a:rPr lang="zh-CN" altLang="en-US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内核获取有两种方法，一种是在</a:t>
            </a:r>
            <a:r>
              <a:rPr lang="en-US" altLang="zh-CN" sz="2000" dirty="0">
                <a:solidFill>
                  <a:srgbClr val="00B050"/>
                </a:solidFill>
                <a:latin typeface="微软雅黑" charset="-122"/>
                <a:ea typeface="微软雅黑" charset="-122"/>
              </a:rPr>
              <a:t>https://</a:t>
            </a:r>
            <a:r>
              <a:rPr lang="en-US" altLang="zh-CN" sz="2000" dirty="0" err="1">
                <a:solidFill>
                  <a:srgbClr val="00B050"/>
                </a:solidFill>
                <a:latin typeface="微软雅黑" charset="-122"/>
                <a:ea typeface="微软雅黑" charset="-122"/>
              </a:rPr>
              <a:t>www.kernel.org</a:t>
            </a:r>
            <a:r>
              <a:rPr lang="en-US" altLang="zh-CN" sz="2000" dirty="0">
                <a:solidFill>
                  <a:srgbClr val="00B050"/>
                </a:solidFill>
                <a:latin typeface="微软雅黑" charset="-122"/>
                <a:ea typeface="微软雅黑" charset="-122"/>
              </a:rPr>
              <a:t>/pub/</a:t>
            </a:r>
            <a:r>
              <a:rPr lang="en-US" altLang="zh-CN" sz="2000" dirty="0" err="1">
                <a:solidFill>
                  <a:srgbClr val="00B050"/>
                </a:solidFill>
                <a:latin typeface="微软雅黑" charset="-122"/>
                <a:ea typeface="微软雅黑" charset="-122"/>
              </a:rPr>
              <a:t>linux</a:t>
            </a:r>
            <a:r>
              <a:rPr lang="en-US" altLang="zh-CN" sz="2000" dirty="0">
                <a:solidFill>
                  <a:srgbClr val="00B050"/>
                </a:solidFill>
                <a:latin typeface="微软雅黑" charset="-122"/>
                <a:ea typeface="微软雅黑" charset="-122"/>
              </a:rPr>
              <a:t>/kernel/v3.x/</a:t>
            </a:r>
            <a:r>
              <a:rPr lang="zh-CN" altLang="en-US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直接获取， 另一种是使用</a:t>
            </a:r>
            <a:r>
              <a:rPr lang="en-US" altLang="zh-CN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git</a:t>
            </a:r>
            <a:r>
              <a:rPr lang="zh-CN" altLang="en-US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获取（</a:t>
            </a:r>
            <a:r>
              <a:rPr lang="en-US" altLang="zh-CN" sz="2000" dirty="0">
                <a:solidFill>
                  <a:srgbClr val="00B050"/>
                </a:solidFill>
                <a:latin typeface="微软雅黑" charset="-122"/>
                <a:ea typeface="微软雅黑" charset="-122"/>
              </a:rPr>
              <a:t>https://</a:t>
            </a:r>
            <a:r>
              <a:rPr lang="en-US" altLang="zh-CN" sz="2000" dirty="0" err="1">
                <a:solidFill>
                  <a:srgbClr val="00B050"/>
                </a:solidFill>
                <a:latin typeface="微软雅黑" charset="-122"/>
                <a:ea typeface="微软雅黑" charset="-122"/>
              </a:rPr>
              <a:t>git.kernel.org</a:t>
            </a:r>
            <a:r>
              <a:rPr lang="en-US" altLang="zh-CN" sz="2000" dirty="0">
                <a:solidFill>
                  <a:srgbClr val="00B050"/>
                </a:solidFill>
                <a:latin typeface="微软雅黑" charset="-122"/>
                <a:ea typeface="微软雅黑" charset="-122"/>
              </a:rPr>
              <a:t>/</a:t>
            </a:r>
            <a:r>
              <a:rPr lang="zh-CN" altLang="en-US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）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34A50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solidFill>
                  <a:srgbClr val="34A50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源码目录</a:t>
            </a:r>
            <a:endParaRPr lang="en-US" altLang="zh-CN" dirty="0">
              <a:solidFill>
                <a:srgbClr val="34A50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    </a:t>
            </a:r>
            <a:r>
              <a:rPr lang="en-US" altLang="zh-CN" sz="20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a)</a:t>
            </a:r>
            <a:r>
              <a:rPr lang="zh-CN" altLang="en-US" sz="20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 </a:t>
            </a:r>
            <a:r>
              <a:rPr lang="en-US" altLang="zh-CN" sz="20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Arch</a:t>
            </a:r>
            <a:r>
              <a:rPr lang="zh-CN" altLang="en-US" sz="20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目录：</a:t>
            </a:r>
            <a:r>
              <a:rPr lang="zh-CN" altLang="en-US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存放处理器相关的代码。下设子目录，分别对应具体的</a:t>
            </a:r>
            <a:r>
              <a:rPr lang="en-US" altLang="zh-CN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CPU</a:t>
            </a:r>
            <a:r>
              <a:rPr lang="zh-CN" altLang="en-US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，关注</a:t>
            </a:r>
            <a:r>
              <a:rPr lang="en-US" altLang="zh-CN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X86</a:t>
            </a:r>
            <a:r>
              <a:rPr lang="zh-CN" altLang="en-US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。每个子目录有</a:t>
            </a:r>
            <a:r>
              <a:rPr lang="en-US" altLang="zh-CN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boot</a:t>
            </a:r>
            <a:r>
              <a:rPr lang="zh-CN" altLang="en-US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，</a:t>
            </a:r>
            <a:r>
              <a:rPr lang="en-US" altLang="zh-CN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mm</a:t>
            </a:r>
            <a:r>
              <a:rPr lang="zh-CN" altLang="en-US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，以及</a:t>
            </a:r>
            <a:r>
              <a:rPr lang="en-US" altLang="zh-CN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kernel</a:t>
            </a:r>
            <a:r>
              <a:rPr lang="zh-CN" altLang="en-US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三个子目录，分别对应系统引导以及存储管理，和系统调用。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    b)</a:t>
            </a:r>
            <a:r>
              <a:rPr lang="zh-CN" altLang="en-US" sz="20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 </a:t>
            </a:r>
            <a:r>
              <a:rPr lang="en-US" altLang="zh-CN" sz="20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Include</a:t>
            </a:r>
            <a:r>
              <a:rPr lang="zh-CN" altLang="en-US" sz="20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目录：</a:t>
            </a:r>
            <a:r>
              <a:rPr lang="zh-CN" altLang="en-US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内核所需要的大部分头文件目录。与平台无关的在</a:t>
            </a:r>
            <a:r>
              <a:rPr lang="en-US" altLang="zh-CN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include/linux</a:t>
            </a:r>
            <a:r>
              <a:rPr lang="zh-CN" altLang="en-US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子目录下，与平台相关的则放在</a:t>
            </a:r>
            <a:r>
              <a:rPr lang="en-US" altLang="zh-CN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include</a:t>
            </a:r>
            <a:r>
              <a:rPr lang="zh-CN" altLang="en-US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相应的子目录中。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0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c)fs</a:t>
            </a:r>
            <a:r>
              <a:rPr lang="zh-CN" altLang="en-US" sz="20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目录：</a:t>
            </a:r>
            <a:r>
              <a:rPr lang="zh-CN" altLang="en-US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存放各种文件系统的实现代码。</a:t>
            </a:r>
            <a:endParaRPr lang="en-US" altLang="zh-CN" sz="2000" dirty="0">
              <a:solidFill>
                <a:srgbClr val="0000CC"/>
              </a:solidFill>
              <a:latin typeface="微软雅黑" charset="-122"/>
              <a:ea typeface="微软雅黑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   </a:t>
            </a:r>
            <a:r>
              <a:rPr lang="en-US" altLang="zh-CN" sz="20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d)</a:t>
            </a:r>
            <a:r>
              <a:rPr lang="en-US" altLang="zh-CN" sz="2000" dirty="0" err="1">
                <a:solidFill>
                  <a:srgbClr val="FF0000"/>
                </a:solidFill>
                <a:latin typeface="微软雅黑" charset="-122"/>
                <a:ea typeface="微软雅黑" charset="-122"/>
              </a:rPr>
              <a:t>init</a:t>
            </a:r>
            <a:r>
              <a:rPr lang="zh-CN" altLang="en-US" sz="20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目录：</a:t>
            </a:r>
            <a:r>
              <a:rPr lang="en-US" altLang="zh-CN" sz="2000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init</a:t>
            </a:r>
            <a:r>
              <a:rPr lang="zh-CN" altLang="en-US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子目录包含内核的初始化代码（不是系统的引导代码）。其包含两个文件</a:t>
            </a:r>
            <a:r>
              <a:rPr lang="en-US" altLang="zh-CN" sz="2000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main.c</a:t>
            </a:r>
            <a:r>
              <a:rPr lang="zh-CN" altLang="en-US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和</a:t>
            </a:r>
            <a:r>
              <a:rPr lang="en-US" altLang="zh-CN" sz="2000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version.c</a:t>
            </a:r>
            <a:r>
              <a:rPr lang="zh-CN" altLang="en-US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，可用来研究内核如何工作。</a:t>
            </a:r>
          </a:p>
        </p:txBody>
      </p:sp>
    </p:spTree>
    <p:extLst>
      <p:ext uri="{BB962C8B-B14F-4D97-AF65-F5344CB8AC3E}">
        <p14:creationId xmlns:p14="http://schemas.microsoft.com/office/powerpoint/2010/main" val="144128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2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52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52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52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52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98426"/>
            <a:ext cx="8229600" cy="561975"/>
          </a:xfrm>
        </p:spPr>
        <p:txBody>
          <a:bodyPr/>
          <a:lstStyle/>
          <a:p>
            <a:r>
              <a:rPr lang="en-US" altLang="zh-CN" sz="3600" dirty="0"/>
              <a:t>Linux</a:t>
            </a:r>
            <a:r>
              <a:rPr lang="zh-CN" altLang="en-US" sz="3600" dirty="0"/>
              <a:t>内核源码</a:t>
            </a:r>
            <a:endParaRPr lang="zh-CN" altLang="en-US" sz="3600" dirty="0">
              <a:ea typeface="黑体" charset="-122"/>
            </a:endParaRPr>
          </a:p>
        </p:txBody>
      </p:sp>
      <p:sp>
        <p:nvSpPr>
          <p:cNvPr id="555011" name="Text Box 3"/>
          <p:cNvSpPr txBox="1">
            <a:spLocks noChangeArrowheads="1"/>
          </p:cNvSpPr>
          <p:nvPr/>
        </p:nvSpPr>
        <p:spPr bwMode="auto">
          <a:xfrm>
            <a:off x="487136" y="959077"/>
            <a:ext cx="11217728" cy="2646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defRPr sz="2000" b="1">
                <a:solidFill>
                  <a:srgbClr val="0000CC"/>
                </a:solidFill>
                <a:latin typeface="Arial" charset="0"/>
                <a:ea typeface="宋体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defRPr sz="2400" b="1">
                <a:solidFill>
                  <a:srgbClr val="006600"/>
                </a:solidFill>
                <a:latin typeface="Arial" charset="0"/>
                <a:ea typeface="宋体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defRPr sz="1600" b="1">
                <a:solidFill>
                  <a:srgbClr val="CC3300"/>
                </a:solidFill>
                <a:latin typeface="Arial" charset="0"/>
                <a:ea typeface="宋体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rgbClr val="996600"/>
                </a:solidFill>
                <a:latin typeface="Arial" charset="0"/>
                <a:ea typeface="宋体" charset="-122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   </a:t>
            </a:r>
            <a:r>
              <a:rPr lang="en-US" altLang="zh-CN" sz="20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e)</a:t>
            </a:r>
            <a:r>
              <a:rPr lang="zh-CN" altLang="en-US" sz="20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 </a:t>
            </a:r>
            <a:r>
              <a:rPr lang="en-US" altLang="zh-CN" sz="2000" dirty="0" err="1">
                <a:solidFill>
                  <a:srgbClr val="FF0000"/>
                </a:solidFill>
                <a:latin typeface="微软雅黑" charset="-122"/>
                <a:ea typeface="微软雅黑" charset="-122"/>
              </a:rPr>
              <a:t>ipc</a:t>
            </a:r>
            <a:r>
              <a:rPr lang="zh-CN" altLang="en-US" sz="20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目录：</a:t>
            </a:r>
            <a:r>
              <a:rPr lang="zh-CN" altLang="en-US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包含核心进程间的通信代码。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   </a:t>
            </a:r>
            <a:r>
              <a:rPr lang="en-US" altLang="zh-CN" sz="20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f)</a:t>
            </a:r>
            <a:r>
              <a:rPr lang="zh-CN" altLang="en-US" sz="20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 </a:t>
            </a:r>
            <a:r>
              <a:rPr lang="en-US" altLang="zh-CN" sz="20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kernel</a:t>
            </a:r>
            <a:r>
              <a:rPr lang="zh-CN" altLang="en-US" sz="20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目录：</a:t>
            </a:r>
            <a:r>
              <a:rPr lang="zh-CN" altLang="en-US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包含内核管理的核心代码。与硬件相关代码放在</a:t>
            </a:r>
            <a:r>
              <a:rPr lang="en-US" altLang="zh-CN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arch/*/kernel</a:t>
            </a:r>
            <a:r>
              <a:rPr lang="zh-CN" altLang="en-US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目录下。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   </a:t>
            </a:r>
            <a:r>
              <a:rPr lang="en-US" altLang="zh-CN" sz="20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g) mm</a:t>
            </a:r>
            <a:r>
              <a:rPr lang="zh-CN" altLang="en-US" sz="20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目录：</a:t>
            </a:r>
            <a:r>
              <a:rPr lang="zh-CN" altLang="en-US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包含了所有的内存管理代码。与硬件相关的内存管理代码位于</a:t>
            </a:r>
            <a:r>
              <a:rPr lang="en-US" altLang="zh-CN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arch/*/mm</a:t>
            </a:r>
            <a:r>
              <a:rPr lang="zh-CN" altLang="en-US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目录下。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   </a:t>
            </a:r>
            <a:r>
              <a:rPr lang="en-US" altLang="zh-CN" sz="20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h) scripts</a:t>
            </a:r>
            <a:r>
              <a:rPr lang="zh-CN" altLang="en-US" sz="20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目录：</a:t>
            </a:r>
            <a:r>
              <a:rPr lang="zh-CN" altLang="en-US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包含用于配置核心的脚本文件。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   </a:t>
            </a:r>
            <a:r>
              <a:rPr lang="en-US" altLang="zh-CN" sz="2000" dirty="0" err="1">
                <a:solidFill>
                  <a:srgbClr val="FF0000"/>
                </a:solidFill>
                <a:latin typeface="微软雅黑" charset="-122"/>
                <a:ea typeface="微软雅黑" charset="-122"/>
              </a:rPr>
              <a:t>i</a:t>
            </a:r>
            <a:r>
              <a:rPr lang="en-US" altLang="zh-CN" sz="20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) lib</a:t>
            </a:r>
            <a:r>
              <a:rPr lang="zh-CN" altLang="en-US" sz="20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目录：</a:t>
            </a:r>
            <a:r>
              <a:rPr lang="zh-CN" altLang="en-US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包含了核心的库代码，与硬件相关的库代码被放在</a:t>
            </a:r>
            <a:r>
              <a:rPr lang="en-US" altLang="zh-CN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arch/*/lib/</a:t>
            </a:r>
            <a:r>
              <a:rPr lang="zh-CN" altLang="en-US" sz="20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目录下</a:t>
            </a:r>
          </a:p>
        </p:txBody>
      </p:sp>
    </p:spTree>
    <p:extLst>
      <p:ext uri="{BB962C8B-B14F-4D97-AF65-F5344CB8AC3E}">
        <p14:creationId xmlns:p14="http://schemas.microsoft.com/office/powerpoint/2010/main" val="1347402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98426"/>
            <a:ext cx="8229600" cy="561975"/>
          </a:xfrm>
        </p:spPr>
        <p:txBody>
          <a:bodyPr/>
          <a:lstStyle/>
          <a:p>
            <a:r>
              <a:rPr lang="en-US" altLang="zh-CN" sz="3600" dirty="0"/>
              <a:t>X86</a:t>
            </a:r>
            <a:r>
              <a:rPr lang="zh-CN" altLang="en-US" sz="3600" dirty="0"/>
              <a:t> </a:t>
            </a:r>
            <a:r>
              <a:rPr lang="en-US" altLang="zh-CN" sz="3600" dirty="0"/>
              <a:t>Linux</a:t>
            </a:r>
            <a:r>
              <a:rPr lang="zh-CN" altLang="en-US" sz="3600" dirty="0"/>
              <a:t>内核配置、编译、安装</a:t>
            </a:r>
            <a:endParaRPr lang="zh-CN" altLang="en-US" sz="3600" dirty="0">
              <a:ea typeface="黑体" charset="-122"/>
            </a:endParaRPr>
          </a:p>
        </p:txBody>
      </p:sp>
      <p:sp>
        <p:nvSpPr>
          <p:cNvPr id="556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91478" y="863600"/>
            <a:ext cx="9674087" cy="589597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0" dirty="0">
                <a:solidFill>
                  <a:srgbClr val="34A50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X86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kern="12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   Linux</a:t>
            </a:r>
            <a:r>
              <a:rPr lang="zh-CN" altLang="en-US" sz="2000" kern="12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内核的配置有两种方法，具体如下：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kern="12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   a)</a:t>
            </a:r>
            <a:r>
              <a:rPr lang="zh-CN" altLang="en-US" sz="2000" kern="12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  交互式：在内核顶层的目录下运行</a:t>
            </a:r>
            <a:r>
              <a:rPr lang="en-US" altLang="zh-CN" sz="2000" kern="12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make config</a:t>
            </a:r>
            <a:r>
              <a:rPr lang="zh-CN" altLang="en-US" sz="2000" kern="12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，按照提示一步一步的按照自己的需求对内核进行配置。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kern="12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   b)</a:t>
            </a:r>
            <a:r>
              <a:rPr lang="zh-CN" altLang="en-US" sz="2000" kern="12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  菜单式：在内核顶层的目录下运行</a:t>
            </a:r>
            <a:r>
              <a:rPr lang="en-US" altLang="zh-CN" sz="2000" kern="12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make </a:t>
            </a:r>
            <a:r>
              <a:rPr lang="en-US" altLang="zh-CN" sz="2000" kern="1200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menuconfig</a:t>
            </a:r>
            <a:r>
              <a:rPr lang="zh-CN" altLang="en-US" sz="2000" kern="12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，菜单式的按照自己的需求对内核进行配置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000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000" b="0" dirty="0">
                <a:solidFill>
                  <a:srgbClr val="34A50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X86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kern="12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    Linux</a:t>
            </a:r>
            <a:r>
              <a:rPr lang="zh-CN" altLang="en-US" sz="2000" kern="12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内核的编译要经过以下步骤，具体如下：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kern="12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  1.</a:t>
            </a:r>
            <a:r>
              <a:rPr lang="zh-CN" altLang="en-US" sz="2000" kern="12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  内核编译：</a:t>
            </a:r>
            <a:r>
              <a:rPr lang="en-US" altLang="zh-CN" sz="2000" kern="12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linux</a:t>
            </a:r>
            <a:r>
              <a:rPr lang="zh-CN" altLang="en-US" sz="2000" kern="12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内核的编译有以下两种方法。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kern="12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       </a:t>
            </a:r>
            <a:r>
              <a:rPr lang="en-US" altLang="zh-CN" sz="2000" kern="12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make </a:t>
            </a:r>
            <a:r>
              <a:rPr lang="en-US" altLang="zh-CN" sz="2000" kern="1200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zImage</a:t>
            </a:r>
            <a:r>
              <a:rPr lang="zh-CN" altLang="en-US" sz="2000" kern="12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：编译出的内核小于</a:t>
            </a:r>
            <a:r>
              <a:rPr lang="en-US" altLang="zh-CN" sz="2000" kern="12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512k</a:t>
            </a:r>
            <a:r>
              <a:rPr lang="zh-CN" altLang="en-US" sz="2000" kern="12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（老版本内核）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kern="12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      make </a:t>
            </a:r>
            <a:r>
              <a:rPr lang="en-US" altLang="zh-CN" sz="2000" kern="1200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bzImage</a:t>
            </a:r>
            <a:r>
              <a:rPr lang="zh-CN" altLang="en-US" sz="2000" kern="1200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：通用编译命令</a:t>
            </a:r>
          </a:p>
          <a:p>
            <a:pPr>
              <a:lnSpc>
                <a:spcPct val="120000"/>
              </a:lnSpc>
            </a:pPr>
            <a:endParaRPr lang="zh-CN" altLang="en-US" sz="2200" dirty="0">
              <a:latin typeface="微软雅黑" charset="-122"/>
              <a:ea typeface="微软雅黑" charset="-122"/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 sz="2200" dirty="0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503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6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56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56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56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56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56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56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56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56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98426"/>
            <a:ext cx="8874868" cy="561975"/>
          </a:xfrm>
        </p:spPr>
        <p:txBody>
          <a:bodyPr/>
          <a:lstStyle/>
          <a:p>
            <a:r>
              <a:rPr lang="en-US" altLang="zh-CN" sz="3600" dirty="0"/>
              <a:t>Linux</a:t>
            </a:r>
            <a:r>
              <a:rPr lang="zh-CN" altLang="en-US" sz="3600" dirty="0"/>
              <a:t>内核配置、编译、安装</a:t>
            </a:r>
            <a:endParaRPr lang="zh-CN" altLang="en-US" sz="3600" dirty="0">
              <a:ea typeface="黑体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3339" y="654761"/>
            <a:ext cx="11237844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       2.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 内核模块编译：执行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make modules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编译内核模块。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       3.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 内核模块安装：执行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make 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modules_install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将编译好的内核模块复制到当前系统的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/lib/modules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下的**目录下。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       4.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 内核模块打包：执行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mkinitrd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initrd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-$version $version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对内核模块进行打包，其中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initrd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-$version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表示要打包为的文件的名字，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$version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表示要打包的目录即我们上一步生成的目录。</a:t>
            </a:r>
            <a:endParaRPr lang="en-US" altLang="zh-CN" sz="2000" b="1" dirty="0">
              <a:solidFill>
                <a:srgbClr val="0000CC"/>
              </a:solidFill>
              <a:latin typeface="微软雅黑" charset="-122"/>
              <a:ea typeface="微软雅黑" charset="-122"/>
            </a:endParaRPr>
          </a:p>
          <a:p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4A50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X86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      Linux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内核的安装要经过以下步骤，具体如下：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     a)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拷贝内核：复制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1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编译出来的内核映像到启动目录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cp  arch/$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cpu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/boot/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bzImage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（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1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编译出来的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bzimage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）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/boot/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vmlinuz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-$version</a:t>
            </a:r>
            <a:endParaRPr lang="zh-CN" altLang="en-US" sz="2000" b="1" dirty="0">
              <a:solidFill>
                <a:srgbClr val="0000CC"/>
              </a:solidFill>
              <a:latin typeface="微软雅黑" charset="-122"/>
              <a:ea typeface="微软雅黑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     b)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 拷贝内核模块文件：执行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cp 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initrd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-$version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（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4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生成的文件） 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/boot/ 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将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4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生成的文件拷贝到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boot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下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      c)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 修改启动配置文件：修改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/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etc</a:t>
            </a:r>
            <a:r>
              <a:rPr lang="en-US" altLang="zh-CN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/</a:t>
            </a:r>
            <a:r>
              <a:rPr lang="en-US" altLang="zh-CN" sz="2000" b="1" dirty="0" err="1">
                <a:solidFill>
                  <a:srgbClr val="0000CC"/>
                </a:solidFill>
                <a:latin typeface="微软雅黑" charset="-122"/>
                <a:ea typeface="微软雅黑" charset="-122"/>
              </a:rPr>
              <a:t>grub.conf</a:t>
            </a:r>
            <a:r>
              <a:rPr lang="zh-CN" altLang="en-US" sz="2000" b="1" dirty="0">
                <a:solidFill>
                  <a:srgbClr val="0000CC"/>
                </a:solidFill>
                <a:latin typeface="微软雅黑" charset="-122"/>
                <a:ea typeface="微软雅黑" charset="-122"/>
              </a:rPr>
              <a:t>文件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6377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4809</TotalTime>
  <Words>1620</Words>
  <Application>Microsoft Office PowerPoint</Application>
  <PresentationFormat>宽屏</PresentationFormat>
  <Paragraphs>120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DengXian</vt:lpstr>
      <vt:lpstr>DengXian Light</vt:lpstr>
      <vt:lpstr>SimHei</vt:lpstr>
      <vt:lpstr>SimHei</vt:lpstr>
      <vt:lpstr>SimSun</vt:lpstr>
      <vt:lpstr>Microsoft YaHei</vt:lpstr>
      <vt:lpstr>Microsoft YaHei</vt:lpstr>
      <vt:lpstr>Arial</vt:lpstr>
      <vt:lpstr>Times New Roman</vt:lpstr>
      <vt:lpstr>Wingdings</vt:lpstr>
      <vt:lpstr>Office 主题</vt:lpstr>
      <vt:lpstr>默认设计模板</vt:lpstr>
      <vt:lpstr>   计算机视觉与智能感知实验室  </vt:lpstr>
      <vt:lpstr>第3章 构造一个简单的Linux系统MenuOS</vt:lpstr>
      <vt:lpstr>PowerPoint 演示文稿</vt:lpstr>
      <vt:lpstr>PowerPoint 演示文稿</vt:lpstr>
      <vt:lpstr>Linux的内核构成</vt:lpstr>
      <vt:lpstr> Linux内核源码</vt:lpstr>
      <vt:lpstr>Linux内核源码</vt:lpstr>
      <vt:lpstr>X86 Linux内核配置、编译、安装</vt:lpstr>
      <vt:lpstr>Linux内核配置、编译、安装</vt:lpstr>
      <vt:lpstr>第二节 构造一个简单的Linux系统</vt:lpstr>
      <vt:lpstr>构建MenuOS系统</vt:lpstr>
      <vt:lpstr>自建Linux系统搭建MenuOS的过程</vt:lpstr>
      <vt:lpstr>带调试信息的Linux内核配置编译</vt:lpstr>
      <vt:lpstr>简单的Linux内核启动效果</vt:lpstr>
      <vt:lpstr>第三节跟踪调试Linux内核启动过程</vt:lpstr>
      <vt:lpstr>分析几个主要的断点和对应的源码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Long X</cp:lastModifiedBy>
  <cp:revision>392</cp:revision>
  <dcterms:created xsi:type="dcterms:W3CDTF">2019-02-22T02:53:30Z</dcterms:created>
  <dcterms:modified xsi:type="dcterms:W3CDTF">2023-12-25T01:37:19Z</dcterms:modified>
</cp:coreProperties>
</file>